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B99D-60BC-2C4E-B46C-403FA5B923A6}" type="datetimeFigureOut">
              <a:rPr lang="en-US" smtClean="0"/>
              <a:t>3/26/15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785C-3D62-4E4D-A6DD-54A15309C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05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B99D-60BC-2C4E-B46C-403FA5B923A6}" type="datetimeFigureOut">
              <a:rPr lang="en-US" smtClean="0"/>
              <a:t>3/26/15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785C-3D62-4E4D-A6DD-54A15309C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394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B99D-60BC-2C4E-B46C-403FA5B923A6}" type="datetimeFigureOut">
              <a:rPr lang="en-US" smtClean="0"/>
              <a:t>3/26/15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785C-3D62-4E4D-A6DD-54A15309C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183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B99D-60BC-2C4E-B46C-403FA5B923A6}" type="datetimeFigureOut">
              <a:rPr lang="en-US" smtClean="0"/>
              <a:t>3/26/15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785C-3D62-4E4D-A6DD-54A15309C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76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B99D-60BC-2C4E-B46C-403FA5B923A6}" type="datetimeFigureOut">
              <a:rPr lang="en-US" smtClean="0"/>
              <a:t>3/26/15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785C-3D62-4E4D-A6DD-54A15309C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240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B99D-60BC-2C4E-B46C-403FA5B923A6}" type="datetimeFigureOut">
              <a:rPr lang="en-US" smtClean="0"/>
              <a:t>3/26/15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785C-3D62-4E4D-A6DD-54A15309C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380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B99D-60BC-2C4E-B46C-403FA5B923A6}" type="datetimeFigureOut">
              <a:rPr lang="en-US" smtClean="0"/>
              <a:t>3/26/15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785C-3D62-4E4D-A6DD-54A15309C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60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B99D-60BC-2C4E-B46C-403FA5B923A6}" type="datetimeFigureOut">
              <a:rPr lang="en-US" smtClean="0"/>
              <a:t>3/26/15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785C-3D62-4E4D-A6DD-54A15309C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098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B99D-60BC-2C4E-B46C-403FA5B923A6}" type="datetimeFigureOut">
              <a:rPr lang="en-US" smtClean="0"/>
              <a:t>3/26/15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785C-3D62-4E4D-A6DD-54A15309C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92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B99D-60BC-2C4E-B46C-403FA5B923A6}" type="datetimeFigureOut">
              <a:rPr lang="en-US" smtClean="0"/>
              <a:t>3/26/15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785C-3D62-4E4D-A6DD-54A15309C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184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B99D-60BC-2C4E-B46C-403FA5B923A6}" type="datetimeFigureOut">
              <a:rPr lang="en-US" smtClean="0"/>
              <a:t>3/26/15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785C-3D62-4E4D-A6DD-54A15309C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61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9B99D-60BC-2C4E-B46C-403FA5B923A6}" type="datetimeFigureOut">
              <a:rPr lang="en-US" smtClean="0"/>
              <a:t>3/26/15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6785C-3D62-4E4D-A6DD-54A15309C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72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Emerging Revolutions:</a:t>
            </a:r>
            <a:br>
              <a:rPr lang="en-US" dirty="0" smtClean="0"/>
            </a:br>
            <a:r>
              <a:rPr lang="en-US" dirty="0" smtClean="0"/>
              <a:t>Challenges and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Chair: Lorenzo </a:t>
            </a:r>
            <a:r>
              <a:rPr lang="en-US" sz="2400" dirty="0" err="1" smtClean="0"/>
              <a:t>Bigagli</a:t>
            </a:r>
            <a:r>
              <a:rPr lang="en-US" sz="2400" dirty="0" smtClean="0"/>
              <a:t>, National Research Council, Italy</a:t>
            </a:r>
          </a:p>
          <a:p>
            <a:r>
              <a:rPr lang="en-US" sz="2400" dirty="0" smtClean="0"/>
              <a:t>Rapporteur: Bob Chen, CIESIN, Columbia University</a:t>
            </a:r>
          </a:p>
          <a:p>
            <a:r>
              <a:rPr lang="en-US" sz="2400" dirty="0" smtClean="0"/>
              <a:t>Participants: </a:t>
            </a:r>
            <a:r>
              <a:rPr lang="en-US" sz="2400" dirty="0" err="1" smtClean="0"/>
              <a:t>Senay</a:t>
            </a:r>
            <a:r>
              <a:rPr lang="en-US" sz="2400" dirty="0" smtClean="0"/>
              <a:t> </a:t>
            </a:r>
            <a:r>
              <a:rPr lang="en-US" sz="2400" dirty="0" err="1" smtClean="0"/>
              <a:t>Habtezion</a:t>
            </a:r>
            <a:r>
              <a:rPr lang="en-US" sz="2400" dirty="0" smtClean="0"/>
              <a:t>, START</a:t>
            </a:r>
            <a:br>
              <a:rPr lang="en-US" sz="2400" dirty="0" smtClean="0"/>
            </a:br>
            <a:r>
              <a:rPr lang="en-US" sz="2400" dirty="0" smtClean="0"/>
              <a:t>Gabor </a:t>
            </a:r>
            <a:r>
              <a:rPr lang="en-US" sz="2400" dirty="0" err="1" smtClean="0"/>
              <a:t>Remetey</a:t>
            </a:r>
            <a:r>
              <a:rPr lang="en-US" sz="2400" dirty="0" smtClean="0"/>
              <a:t>, GSDI/HUNAGI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Steve </a:t>
            </a:r>
            <a:r>
              <a:rPr lang="en-US" sz="2400" dirty="0" err="1" smtClean="0"/>
              <a:t>Browdy</a:t>
            </a:r>
            <a:r>
              <a:rPr lang="en-US" sz="2400" dirty="0" smtClean="0"/>
              <a:t>, IEEE</a:t>
            </a:r>
            <a:br>
              <a:rPr lang="en-US" sz="2400" dirty="0" smtClean="0"/>
            </a:br>
            <a:r>
              <a:rPr lang="en-US" sz="2400" dirty="0" err="1" smtClean="0"/>
              <a:t>Hyunrok</a:t>
            </a:r>
            <a:r>
              <a:rPr lang="en-US" sz="2400" dirty="0" smtClean="0"/>
              <a:t> Lee, APEC Climate Center</a:t>
            </a:r>
            <a:br>
              <a:rPr lang="en-US" sz="2400" dirty="0" smtClean="0"/>
            </a:br>
            <a:r>
              <a:rPr lang="en-US" sz="2400" dirty="0" smtClean="0"/>
              <a:t>Eugene Yu, George Mason University</a:t>
            </a:r>
            <a:br>
              <a:rPr lang="en-US" sz="2400" dirty="0" smtClean="0"/>
            </a:br>
            <a:r>
              <a:rPr lang="en-US" sz="2400" dirty="0" err="1" smtClean="0"/>
              <a:t>Bente</a:t>
            </a:r>
            <a:r>
              <a:rPr lang="en-US" sz="2400" dirty="0" smtClean="0"/>
              <a:t> </a:t>
            </a:r>
            <a:r>
              <a:rPr lang="en-US" sz="2400" dirty="0" err="1" smtClean="0"/>
              <a:t>Lilja</a:t>
            </a:r>
            <a:r>
              <a:rPr lang="en-US" sz="2400" dirty="0" smtClean="0"/>
              <a:t> Bye, BLB</a:t>
            </a:r>
            <a:br>
              <a:rPr lang="en-US" sz="2400" dirty="0" smtClean="0"/>
            </a:br>
            <a:r>
              <a:rPr lang="en-US" sz="2400" dirty="0" smtClean="0"/>
              <a:t>Lucia </a:t>
            </a:r>
            <a:r>
              <a:rPr lang="en-US" sz="2400" dirty="0" err="1" smtClean="0"/>
              <a:t>Lovison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040742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2815"/>
          </a:xfrm>
        </p:spPr>
        <p:txBody>
          <a:bodyPr/>
          <a:lstStyle/>
          <a:p>
            <a:r>
              <a:rPr lang="en-US" dirty="0" smtClean="0"/>
              <a:t>BYTE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2374"/>
            <a:ext cx="8229600" cy="5424826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Big Data Roadmap and Cross-Disciplinary Community for Addressing Societal Externalities (@BYTE_EU)</a:t>
            </a:r>
          </a:p>
          <a:p>
            <a:pPr lvl="1"/>
            <a:r>
              <a:rPr lang="en-US" sz="2000" dirty="0" smtClean="0"/>
              <a:t>March 2014-Feb 2017; 11 partners, 10 countries</a:t>
            </a:r>
          </a:p>
          <a:p>
            <a:pPr lvl="1"/>
            <a:r>
              <a:rPr lang="en-US" sz="2000" dirty="0" err="1" smtClean="0"/>
              <a:t>www.byte-project.edu</a:t>
            </a:r>
            <a:endParaRPr lang="en-US" sz="2000" dirty="0" smtClean="0"/>
          </a:p>
          <a:p>
            <a:r>
              <a:rPr lang="en-US" sz="2400" dirty="0" smtClean="0"/>
              <a:t>Trifecta of Innovation Opportunity</a:t>
            </a:r>
            <a:endParaRPr lang="en-US" sz="2400" dirty="0"/>
          </a:p>
          <a:p>
            <a:pPr lvl="1"/>
            <a:r>
              <a:rPr lang="en-US" sz="2000" dirty="0" smtClean="0"/>
              <a:t>Big </a:t>
            </a:r>
            <a:r>
              <a:rPr lang="en-US" sz="2000" dirty="0" smtClean="0"/>
              <a:t>Data, Open Data, and Open Access</a:t>
            </a:r>
            <a:endParaRPr lang="en-US" sz="2000" dirty="0" smtClean="0"/>
          </a:p>
          <a:p>
            <a:r>
              <a:rPr lang="en-US" sz="2400" dirty="0" smtClean="0"/>
              <a:t>Big Data Concerns: Externalities</a:t>
            </a:r>
          </a:p>
          <a:p>
            <a:pPr lvl="1"/>
            <a:r>
              <a:rPr lang="en-US" sz="2000" dirty="0" smtClean="0"/>
              <a:t>Economic, Legal, Social/Ethical, Political</a:t>
            </a:r>
          </a:p>
          <a:p>
            <a:r>
              <a:rPr lang="en-US" sz="2400" dirty="0" smtClean="0"/>
              <a:t>Case studies</a:t>
            </a:r>
          </a:p>
          <a:p>
            <a:pPr lvl="1"/>
            <a:r>
              <a:rPr lang="en-US" sz="2000" dirty="0" smtClean="0"/>
              <a:t>Environment, Energy, Utilities/Smart Cities, Cultural Data, Health, Crisis Informatics, Transport</a:t>
            </a:r>
          </a:p>
          <a:p>
            <a:r>
              <a:rPr lang="en-US" sz="2400" dirty="0" smtClean="0"/>
              <a:t>Outcomes</a:t>
            </a:r>
          </a:p>
          <a:p>
            <a:pPr lvl="1"/>
            <a:r>
              <a:rPr lang="en-US" sz="2000" dirty="0" smtClean="0"/>
              <a:t>Big Data vision for Europe for 2020</a:t>
            </a:r>
          </a:p>
          <a:p>
            <a:pPr lvl="1"/>
            <a:r>
              <a:rPr lang="en-US" sz="2000" dirty="0" smtClean="0"/>
              <a:t>Research &amp; Policy roadmaps</a:t>
            </a:r>
          </a:p>
          <a:p>
            <a:pPr lvl="1"/>
            <a:r>
              <a:rPr lang="en-US" sz="2000" dirty="0" smtClean="0"/>
              <a:t>Charter for Big Data community and sustainability plan</a:t>
            </a:r>
          </a:p>
          <a:p>
            <a:r>
              <a:rPr lang="en-US" sz="2400" dirty="0"/>
              <a:t>GEO IDIB as case study</a:t>
            </a:r>
          </a:p>
          <a:p>
            <a:r>
              <a:rPr lang="en-US" sz="2400" dirty="0"/>
              <a:t>Focus Group meeting, April 13, </a:t>
            </a:r>
            <a:r>
              <a:rPr lang="en-US" sz="2400" dirty="0" smtClean="0"/>
              <a:t>Vienna</a:t>
            </a:r>
            <a:endParaRPr lang="en-US" sz="1400" dirty="0" smtClean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13432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02" y="102647"/>
            <a:ext cx="8263497" cy="1316545"/>
          </a:xfrm>
        </p:spPr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02" y="1428210"/>
            <a:ext cx="8263497" cy="521315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What are the potential values, not only to future GEOSS, but also to anyone who might benefit, of exploiting the data super nova in the environment sector?</a:t>
            </a:r>
          </a:p>
          <a:p>
            <a:r>
              <a:rPr lang="en-US" dirty="0" smtClean="0"/>
              <a:t>How should the data super nova (including the </a:t>
            </a:r>
            <a:r>
              <a:rPr lang="en-US" dirty="0" err="1" smtClean="0"/>
              <a:t>IoT</a:t>
            </a:r>
            <a:r>
              <a:rPr lang="en-US" dirty="0" smtClean="0"/>
              <a:t> and the Internet of People) be utilized and integrated in the next GEOSS?</a:t>
            </a:r>
          </a:p>
          <a:p>
            <a:r>
              <a:rPr lang="en-US" dirty="0" smtClean="0"/>
              <a:t>What e-infrastructure is needed to facilitate the full exploitation of big environmental data in the next GEOSS?</a:t>
            </a:r>
          </a:p>
          <a:p>
            <a:r>
              <a:rPr lang="en-US" dirty="0" smtClean="0"/>
              <a:t>What hindering factors would prevent from getting the most out of the data super nova to maximize societal benefits in the next GEOSS?</a:t>
            </a:r>
          </a:p>
          <a:p>
            <a:r>
              <a:rPr lang="en-US" dirty="0" smtClean="0"/>
              <a:t>What facilitating factors would help in getting the most of the data super nova to maximize societal benefits in the next GEOSS?</a:t>
            </a:r>
          </a:p>
          <a:p>
            <a:r>
              <a:rPr lang="en-US" dirty="0" smtClean="0"/>
              <a:t>What do you think stands behind these factors</a:t>
            </a:r>
            <a:r>
              <a:rPr lang="en-US" dirty="0" smtClean="0"/>
              <a:t>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2929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17638"/>
            <a:ext cx="8418929" cy="4922094"/>
          </a:xfrm>
        </p:spPr>
        <p:txBody>
          <a:bodyPr>
            <a:noAutofit/>
          </a:bodyPr>
          <a:lstStyle/>
          <a:p>
            <a:r>
              <a:rPr lang="en-US" sz="2400" dirty="0" smtClean="0"/>
              <a:t>Not </a:t>
            </a:r>
            <a:r>
              <a:rPr lang="en-US" sz="2400" dirty="0" smtClean="0"/>
              <a:t>clear what is so new about big data that changes what GEOSS is doing…has already been doing big data for &gt;decade</a:t>
            </a:r>
          </a:p>
          <a:p>
            <a:r>
              <a:rPr lang="en-US" sz="2400" dirty="0" smtClean="0"/>
              <a:t>GEOSS is facilitating access to lots of data – value of GEOSS, not value to GEOSS</a:t>
            </a:r>
          </a:p>
          <a:p>
            <a:r>
              <a:rPr lang="en-US" sz="2400" dirty="0" smtClean="0"/>
              <a:t>Greater variety of data, e.g., </a:t>
            </a:r>
            <a:r>
              <a:rPr lang="en-US" sz="2400" dirty="0" err="1" smtClean="0"/>
              <a:t>crowdsourced</a:t>
            </a:r>
            <a:r>
              <a:rPr lang="en-US" sz="2400" dirty="0" smtClean="0"/>
              <a:t>, </a:t>
            </a:r>
            <a:r>
              <a:rPr lang="en-US" sz="2400" dirty="0" smtClean="0"/>
              <a:t>etc. </a:t>
            </a:r>
            <a:r>
              <a:rPr lang="en-US" sz="2400" dirty="0" smtClean="0"/>
              <a:t>has implications for GEOSS</a:t>
            </a:r>
          </a:p>
          <a:p>
            <a:r>
              <a:rPr lang="en-US" sz="2400" dirty="0" smtClean="0"/>
              <a:t>Both </a:t>
            </a:r>
            <a:r>
              <a:rPr lang="en-US" sz="2400" dirty="0" smtClean="0"/>
              <a:t>GEOSS and other sources of big data facing similar issues in making data more relevant to decision </a:t>
            </a:r>
            <a:r>
              <a:rPr lang="en-US" sz="2400" dirty="0" smtClean="0"/>
              <a:t>making – the benefits also come with risks</a:t>
            </a:r>
            <a:endParaRPr lang="en-US" sz="2400" dirty="0" smtClean="0"/>
          </a:p>
          <a:p>
            <a:r>
              <a:rPr lang="en-US" sz="2400" dirty="0" smtClean="0"/>
              <a:t>Use </a:t>
            </a:r>
            <a:r>
              <a:rPr lang="en-US" sz="2400" dirty="0" smtClean="0"/>
              <a:t>of big data in urban settings; e.g., implications of using cellphone data for crowd control. </a:t>
            </a:r>
          </a:p>
          <a:p>
            <a:r>
              <a:rPr lang="en-US" sz="2400" dirty="0" smtClean="0"/>
              <a:t>Can </a:t>
            </a:r>
            <a:r>
              <a:rPr lang="en-US" sz="2400" dirty="0" smtClean="0"/>
              <a:t>private sector orgs participate in GEO? As part of national member only</a:t>
            </a:r>
            <a:r>
              <a:rPr lang="en-US" sz="2400" dirty="0" smtClean="0"/>
              <a:t>?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020810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9342"/>
            <a:ext cx="8229600" cy="1143000"/>
          </a:xfrm>
        </p:spPr>
        <p:txBody>
          <a:bodyPr/>
          <a:lstStyle/>
          <a:p>
            <a:r>
              <a:rPr lang="en-US" dirty="0" smtClean="0"/>
              <a:t>Social Media &amp; Networking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5160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/>
              <a:t>GEOSS considering social networking as source of data?</a:t>
            </a:r>
          </a:p>
          <a:p>
            <a:pPr lvl="1"/>
            <a:r>
              <a:rPr lang="en-US" sz="2000" dirty="0"/>
              <a:t>Examples: twitter indications of quake extent</a:t>
            </a:r>
          </a:p>
          <a:p>
            <a:pPr lvl="1"/>
            <a:r>
              <a:rPr lang="en-US" sz="2000" dirty="0"/>
              <a:t>Cell phone data – impact of power outages?</a:t>
            </a:r>
          </a:p>
          <a:p>
            <a:pPr lvl="1"/>
            <a:r>
              <a:rPr lang="en-US" sz="2000" dirty="0"/>
              <a:t>New technologies, e.g., health monitoring</a:t>
            </a:r>
          </a:p>
          <a:p>
            <a:r>
              <a:rPr lang="en-US" sz="2400" dirty="0"/>
              <a:t>Members don’t currently “own” social media data</a:t>
            </a:r>
          </a:p>
          <a:p>
            <a:pPr lvl="1"/>
            <a:r>
              <a:rPr lang="en-US" sz="2000" dirty="0" smtClean="0"/>
              <a:t>What about value </a:t>
            </a:r>
            <a:r>
              <a:rPr lang="en-US" sz="2000" dirty="0" smtClean="0"/>
              <a:t>added processed data based on social media?</a:t>
            </a:r>
          </a:p>
          <a:p>
            <a:r>
              <a:rPr lang="en-US" sz="2400" dirty="0" smtClean="0"/>
              <a:t>How do you make data authoritative? Need to apply methods to transform data into authoritative source, e.g., W3C </a:t>
            </a:r>
          </a:p>
          <a:p>
            <a:r>
              <a:rPr lang="en-US" sz="2400" dirty="0" smtClean="0"/>
              <a:t>Validation and verification of data is up to members, not GEO</a:t>
            </a:r>
          </a:p>
          <a:p>
            <a:r>
              <a:rPr lang="en-US" sz="2400" dirty="0" smtClean="0"/>
              <a:t>Examples:</a:t>
            </a:r>
          </a:p>
          <a:p>
            <a:pPr lvl="1"/>
            <a:r>
              <a:rPr lang="en-US" sz="2000" dirty="0" smtClean="0"/>
              <a:t>Eye </a:t>
            </a:r>
            <a:r>
              <a:rPr lang="en-US" sz="2000" dirty="0" smtClean="0"/>
              <a:t>on Earth app…collecting data for a specific application</a:t>
            </a:r>
          </a:p>
          <a:p>
            <a:pPr lvl="1"/>
            <a:r>
              <a:rPr lang="en-US" sz="2000" dirty="0" smtClean="0"/>
              <a:t>GEO</a:t>
            </a:r>
            <a:r>
              <a:rPr lang="en-US" sz="2000" dirty="0" smtClean="0"/>
              <a:t>-GLAM—information for decision making; member states take responsibility for the information development and validation</a:t>
            </a:r>
          </a:p>
          <a:p>
            <a:r>
              <a:rPr lang="en-US" sz="2400" dirty="0" smtClean="0"/>
              <a:t>GEO and GEOSS </a:t>
            </a:r>
            <a:r>
              <a:rPr lang="en-US" sz="2400" dirty="0" smtClean="0"/>
              <a:t>could serve as forum </a:t>
            </a:r>
            <a:r>
              <a:rPr lang="en-US" sz="2400" dirty="0" smtClean="0"/>
              <a:t>for airing issues and </a:t>
            </a:r>
            <a:r>
              <a:rPr lang="en-US" sz="2400" dirty="0" smtClean="0"/>
              <a:t>problems (complementary </a:t>
            </a:r>
            <a:r>
              <a:rPr lang="en-US" sz="2400" dirty="0" smtClean="0"/>
              <a:t>to other efforts</a:t>
            </a:r>
            <a:r>
              <a:rPr lang="en-US" sz="2400" dirty="0" smtClean="0"/>
              <a:t>?)</a:t>
            </a:r>
            <a:endParaRPr lang="en-US" sz="24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578355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Responses </a:t>
            </a:r>
            <a:r>
              <a:rPr lang="en-US" dirty="0" smtClean="0"/>
              <a:t>to </a:t>
            </a:r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5013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spcBef>
                <a:spcPts val="1728"/>
              </a:spcBef>
              <a:buAutoNum type="arabicParenR"/>
            </a:pPr>
            <a:r>
              <a:rPr lang="en-US" sz="5100" dirty="0" smtClean="0"/>
              <a:t>GEOSS has always been about big data in environment </a:t>
            </a:r>
            <a:r>
              <a:rPr lang="en-US" sz="5100" dirty="0" smtClean="0"/>
              <a:t>sector!</a:t>
            </a:r>
            <a:endParaRPr lang="en-US" sz="5100" dirty="0" smtClean="0"/>
          </a:p>
          <a:p>
            <a:pPr marL="514350" indent="-514350">
              <a:spcBef>
                <a:spcPts val="1728"/>
              </a:spcBef>
              <a:buAutoNum type="arabicParenR"/>
            </a:pPr>
            <a:r>
              <a:rPr lang="en-US" sz="5100" dirty="0" err="1" smtClean="0"/>
              <a:t>IoT</a:t>
            </a:r>
            <a:r>
              <a:rPr lang="en-US" sz="5100" dirty="0" smtClean="0"/>
              <a:t> and </a:t>
            </a:r>
            <a:r>
              <a:rPr lang="en-US" sz="5100" dirty="0" err="1" smtClean="0"/>
              <a:t>IoP</a:t>
            </a:r>
            <a:r>
              <a:rPr lang="en-US" sz="5100" dirty="0" smtClean="0"/>
              <a:t>—and the “Internet of Location”—are already becoming part of </a:t>
            </a:r>
            <a:r>
              <a:rPr lang="en-US" sz="5100" dirty="0" smtClean="0"/>
              <a:t>GEOSS.</a:t>
            </a:r>
          </a:p>
          <a:p>
            <a:pPr marL="514350" indent="-514350">
              <a:spcBef>
                <a:spcPts val="1728"/>
              </a:spcBef>
              <a:buAutoNum type="arabicParenR"/>
            </a:pPr>
            <a:r>
              <a:rPr lang="en-US" sz="5100" dirty="0" smtClean="0"/>
              <a:t>GEOSS needs </a:t>
            </a:r>
            <a:r>
              <a:rPr lang="en-US" sz="5100" dirty="0" smtClean="0"/>
              <a:t>to facilitate new data </a:t>
            </a:r>
            <a:r>
              <a:rPr lang="en-US" sz="5100" dirty="0" smtClean="0"/>
              <a:t>integration and to </a:t>
            </a:r>
            <a:r>
              <a:rPr lang="en-US" sz="5100" dirty="0" smtClean="0"/>
              <a:t>address policies, privacy </a:t>
            </a:r>
            <a:r>
              <a:rPr lang="en-US" sz="5100" dirty="0" smtClean="0"/>
              <a:t>etc.</a:t>
            </a:r>
            <a:r>
              <a:rPr lang="en-US" sz="5100" dirty="0" smtClean="0"/>
              <a:t>: e.g., </a:t>
            </a:r>
            <a:r>
              <a:rPr lang="en-US" sz="5100" dirty="0" err="1" smtClean="0"/>
              <a:t>anonymization</a:t>
            </a:r>
            <a:r>
              <a:rPr lang="en-US" sz="5100" dirty="0" smtClean="0"/>
              <a:t>, processes to control use, legal interoperability, quality labeling/trust </a:t>
            </a:r>
            <a:r>
              <a:rPr lang="en-US" sz="5100" dirty="0" smtClean="0"/>
              <a:t>processes.</a:t>
            </a:r>
            <a:endParaRPr lang="en-US" sz="5100" dirty="0" smtClean="0"/>
          </a:p>
          <a:p>
            <a:pPr marL="514350" indent="-514350">
              <a:spcBef>
                <a:spcPts val="1728"/>
              </a:spcBef>
              <a:buAutoNum type="arabicParenR"/>
            </a:pPr>
            <a:r>
              <a:rPr lang="en-US" sz="5100" dirty="0" smtClean="0"/>
              <a:t>E-infrastructure</a:t>
            </a:r>
            <a:r>
              <a:rPr lang="en-US" sz="5100" dirty="0" smtClean="0"/>
              <a:t>—needed to support </a:t>
            </a:r>
            <a:r>
              <a:rPr lang="en-US" sz="5100" dirty="0" smtClean="0"/>
              <a:t>open access, legal interoperability, education/changing data </a:t>
            </a:r>
            <a:r>
              <a:rPr lang="en-US" sz="5100" dirty="0" smtClean="0"/>
              <a:t>culture.</a:t>
            </a:r>
            <a:endParaRPr lang="en-US" sz="5100" dirty="0" smtClean="0"/>
          </a:p>
          <a:p>
            <a:pPr marL="514350" indent="-514350">
              <a:spcBef>
                <a:spcPts val="1728"/>
              </a:spcBef>
              <a:buFont typeface="Arial"/>
              <a:buAutoNum type="arabicParenR"/>
            </a:pPr>
            <a:r>
              <a:rPr lang="en-US" sz="5100" dirty="0" smtClean="0"/>
              <a:t>Benefits </a:t>
            </a:r>
            <a:r>
              <a:rPr lang="en-US" sz="5100" dirty="0"/>
              <a:t>of using data to support SBAs inevitably comes with risks of potential misuse of data; GEO has to be supportive and follow member </a:t>
            </a:r>
            <a:r>
              <a:rPr lang="en-US" sz="5100" dirty="0" smtClean="0"/>
              <a:t>policies.</a:t>
            </a:r>
            <a:endParaRPr lang="en-US" sz="5100" dirty="0"/>
          </a:p>
        </p:txBody>
      </p:sp>
    </p:spTree>
    <p:extLst>
      <p:ext uri="{BB962C8B-B14F-4D97-AF65-F5344CB8AC3E}">
        <p14:creationId xmlns:p14="http://schemas.microsoft.com/office/powerpoint/2010/main" val="2381714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650</Words>
  <Application>Microsoft Macintosh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Emerging Revolutions: Challenges and Opportunities</vt:lpstr>
      <vt:lpstr>BYTE</vt:lpstr>
      <vt:lpstr>Questions</vt:lpstr>
      <vt:lpstr>Discussion</vt:lpstr>
      <vt:lpstr>Social Media &amp; Networking Data</vt:lpstr>
      <vt:lpstr>Summary Responses to Questions</vt:lpstr>
    </vt:vector>
  </TitlesOfParts>
  <Company>CIESIN, 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Emerging Revolutions: Challenges and Opportunities</dc:title>
  <dc:creator>Robert Chen</dc:creator>
  <cp:lastModifiedBy>Robert Chen</cp:lastModifiedBy>
  <cp:revision>13</cp:revision>
  <dcterms:created xsi:type="dcterms:W3CDTF">2015-03-25T20:20:36Z</dcterms:created>
  <dcterms:modified xsi:type="dcterms:W3CDTF">2015-03-26T12:51:51Z</dcterms:modified>
</cp:coreProperties>
</file>